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9" r:id="rId4"/>
  </p:sldMasterIdLst>
  <p:sldIdLst>
    <p:sldId id="256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3" d="100"/>
          <a:sy n="73" d="100"/>
        </p:scale>
        <p:origin x="86" y="17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AR"/>
          </a:p>
        </p:txBody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AR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45AC6-C491-4585-A584-9CE2AF7D5500}" type="datetime1">
              <a:rPr lang="en-US" smtClean="0"/>
              <a:t>11/13/2025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9801604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45AC6-C491-4585-A584-9CE2AF7D5500}" type="datetime1">
              <a:rPr lang="en-US" smtClean="0"/>
              <a:t>11/13/2025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423366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45AC6-C491-4585-A584-9CE2AF7D5500}" type="datetime1">
              <a:rPr lang="en-US" smtClean="0"/>
              <a:t>11/13/2025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1580843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45AC6-C491-4585-A584-9CE2AF7D5500}" type="datetime1">
              <a:rPr lang="en-US" smtClean="0"/>
              <a:t>11/13/2025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1896319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AR"/>
          </a:p>
        </p:txBody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A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45AC6-C491-4585-A584-9CE2AF7D5500}" type="datetime1">
              <a:rPr lang="en-US" smtClean="0"/>
              <a:t>11/13/2025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4350594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45AC6-C491-4585-A584-9CE2AF7D5500}" type="datetime1">
              <a:rPr lang="en-US" smtClean="0"/>
              <a:t>11/13/2025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161311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45AC6-C491-4585-A584-9CE2AF7D5500}" type="datetime1">
              <a:rPr lang="en-US" smtClean="0"/>
              <a:t>11/13/2025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43455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45AC6-C491-4585-A584-9CE2AF7D5500}" type="datetime1">
              <a:rPr lang="en-US" smtClean="0"/>
              <a:t>11/13/2025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778484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45AC6-C491-4585-A584-9CE2AF7D5500}" type="datetime1">
              <a:rPr lang="en-US" smtClean="0"/>
              <a:t>11/13/2025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046045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67F45AC6-C491-4585-A584-9CE2AF7D5500}" type="datetime1">
              <a:rPr lang="en-US" smtClean="0"/>
              <a:t>11/13/2025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171338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45AC6-C491-4585-A584-9CE2AF7D5500}" type="datetime1">
              <a:rPr lang="en-US" smtClean="0"/>
              <a:t>11/13/2025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992395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AR"/>
          </a:p>
        </p:txBody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AR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67F45AC6-C491-4585-A584-9CE2AF7D5500}" type="datetime1">
              <a:rPr lang="en-US" smtClean="0"/>
              <a:t>11/13/2025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25927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ídeo 3" descr="Iconos flotantes trazados a mano">
            <a:extLst>
              <a:ext uri="{FF2B5EF4-FFF2-40B4-BE49-F238E27FC236}">
                <a16:creationId xmlns:a16="http://schemas.microsoft.com/office/drawing/2014/main" id="{368DC818-8BED-A84B-9682-088EF84EA60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284" r="-1" b="-1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5721B152-F572-A127-BE34-BD96BD06B4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20980" y="1893965"/>
            <a:ext cx="4738347" cy="1986802"/>
          </a:xfrm>
        </p:spPr>
        <p:txBody>
          <a:bodyPr>
            <a:normAutofit fontScale="90000"/>
          </a:bodyPr>
          <a:lstStyle/>
          <a:p>
            <a:pPr algn="r"/>
            <a:r>
              <a:rPr lang="es-ES" dirty="0" err="1">
                <a:solidFill>
                  <a:srgbClr val="FFFFFF"/>
                </a:solidFill>
              </a:rPr>
              <a:t>Hooks</a:t>
            </a:r>
            <a:r>
              <a:rPr lang="es-ES" dirty="0">
                <a:solidFill>
                  <a:srgbClr val="FFFFFF"/>
                </a:solidFill>
              </a:rPr>
              <a:t> de React</a:t>
            </a:r>
            <a:endParaRPr lang="es-AR" dirty="0">
              <a:solidFill>
                <a:srgbClr val="FFFFFF"/>
              </a:solidFill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80C9856-4DC5-D672-5F36-4B47E85616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01102" y="3973128"/>
            <a:ext cx="4738347" cy="1189425"/>
          </a:xfrm>
        </p:spPr>
        <p:txBody>
          <a:bodyPr>
            <a:normAutofit/>
          </a:bodyPr>
          <a:lstStyle/>
          <a:p>
            <a:pPr algn="r"/>
            <a:r>
              <a:rPr lang="es-ES" dirty="0">
                <a:solidFill>
                  <a:srgbClr val="FFFFFF"/>
                </a:solidFill>
              </a:rPr>
              <a:t>useState</a:t>
            </a:r>
          </a:p>
          <a:p>
            <a:pPr algn="r"/>
            <a:r>
              <a:rPr lang="es-ES" dirty="0">
                <a:solidFill>
                  <a:srgbClr val="FFFFFF"/>
                </a:solidFill>
              </a:rPr>
              <a:t>useEffect</a:t>
            </a:r>
            <a:endParaRPr lang="es-AR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54784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FA827C-15B7-1953-6AEB-FF332AF98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Parámetros del </a:t>
            </a:r>
            <a:r>
              <a:rPr lang="es-ES" dirty="0" err="1"/>
              <a:t>Handler</a:t>
            </a:r>
            <a:endParaRPr lang="es-AR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E092D63-02E2-593B-C064-F6845056F2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Algunos </a:t>
            </a:r>
            <a:r>
              <a:rPr lang="es-ES" dirty="0" err="1"/>
              <a:t>handlers</a:t>
            </a:r>
            <a:r>
              <a:rPr lang="es-ES" dirty="0"/>
              <a:t> pueden recibir </a:t>
            </a:r>
            <a:r>
              <a:rPr lang="es-ES" b="1" dirty="0"/>
              <a:t>opcionalmente</a:t>
            </a:r>
            <a:r>
              <a:rPr lang="es-ES" dirty="0"/>
              <a:t> por parámetro un objeto, el cual contiene toda la información útil asociada al evento que estamos manipulando. </a:t>
            </a:r>
          </a:p>
          <a:p>
            <a:r>
              <a:rPr lang="es-ES" dirty="0"/>
              <a:t>Cabe destacar que usualmente, solemos llamar a este parámetro “</a:t>
            </a:r>
            <a:r>
              <a:rPr lang="es-ES" dirty="0" err="1"/>
              <a:t>event</a:t>
            </a:r>
            <a:r>
              <a:rPr lang="es-ES" dirty="0"/>
              <a:t>” o simplemente “e”.</a:t>
            </a:r>
            <a:br>
              <a:rPr lang="es-ES" dirty="0"/>
            </a:br>
            <a:r>
              <a:rPr lang="es-ES" dirty="0"/>
              <a:t>Los usos más útiles de este objeto se ven a continuación.</a:t>
            </a:r>
            <a:endParaRPr lang="es-AR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B741DC4-F049-3A54-EE8F-535EEE55AC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3348295"/>
            <a:ext cx="6072679" cy="2448303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784BE1FB-697C-7E3D-9C5B-D7DBC4CC65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" y="5894740"/>
            <a:ext cx="2210108" cy="381053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1222833C-470F-214F-BE36-820C2AD9DD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7388" y="5928081"/>
            <a:ext cx="7449590" cy="314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4028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5C8D2C1-DA83-420D-9635-D52CE066B5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A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34F74C9-6A0B-409E-AD1C-45B58BE91B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AR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5486A9D-1265-4B57-91E6-68E666B97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A9286AD2-18A9-4868-A4E3-7A2097A20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1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3871985-F4EC-31D2-4F50-5DF9BFB1B3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9754" y="639097"/>
            <a:ext cx="6253317" cy="36860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useEffect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0F8AFC4-6C63-5FF1-2D06-C5CA42FC20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89753" y="4455621"/>
            <a:ext cx="6269347" cy="1238616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Detectar un cambio en variables de estado y ejecutar un callback</a:t>
            </a:r>
          </a:p>
        </p:txBody>
      </p:sp>
      <p:pic>
        <p:nvPicPr>
          <p:cNvPr id="5" name="Picture 4" descr="Lupa resalta un rendimiento económico decreciente">
            <a:extLst>
              <a:ext uri="{FF2B5EF4-FFF2-40B4-BE49-F238E27FC236}">
                <a16:creationId xmlns:a16="http://schemas.microsoft.com/office/drawing/2014/main" id="{92AA1CCF-D837-DB58-DAF3-79D2AC64053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881" r="34002" b="-1"/>
          <a:stretch>
            <a:fillRect/>
          </a:stretch>
        </p:blipFill>
        <p:spPr>
          <a:xfrm>
            <a:off x="-1" y="10"/>
            <a:ext cx="4635315" cy="6857989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7A7CD63-7EC3-44F3-95D0-595C4019F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47071" y="4343400"/>
            <a:ext cx="5636107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8564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59E22FD-A092-DFC0-E19A-474C89A2A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¿Qué es el useEffect?</a:t>
            </a:r>
            <a:endParaRPr lang="es-AR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34078D1-2C3F-B143-05C2-1E947B9288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Es un hook de react el cual asocia un Callback a una serie de variables</a:t>
            </a:r>
            <a:br>
              <a:rPr lang="es-ES" dirty="0"/>
            </a:br>
            <a:br>
              <a:rPr lang="es-ES" dirty="0"/>
            </a:br>
            <a:r>
              <a:rPr lang="es-ES" dirty="0"/>
              <a:t>Recibe 2 parámetros:</a:t>
            </a:r>
          </a:p>
          <a:p>
            <a:pPr marL="457200" indent="-457200">
              <a:buFont typeface="+mj-lt"/>
              <a:buAutoNum type="arabicPeriod"/>
            </a:pPr>
            <a:r>
              <a:rPr lang="es-ES" dirty="0"/>
              <a:t>Una función </a:t>
            </a:r>
            <a:r>
              <a:rPr lang="es-ES" i="1" dirty="0"/>
              <a:t>(Callback)</a:t>
            </a:r>
          </a:p>
          <a:p>
            <a:pPr marL="457200" indent="-457200">
              <a:buFont typeface="+mj-lt"/>
              <a:buAutoNum type="arabicPeriod"/>
            </a:pPr>
            <a:r>
              <a:rPr lang="es-ES" dirty="0"/>
              <a:t>Un array </a:t>
            </a:r>
            <a:r>
              <a:rPr lang="es-ES" i="1" dirty="0"/>
              <a:t>(Array de dependencias)</a:t>
            </a:r>
          </a:p>
          <a:p>
            <a:pPr marL="457200" indent="-457200">
              <a:buFont typeface="+mj-lt"/>
              <a:buAutoNum type="arabicPeriod"/>
            </a:pPr>
            <a:endParaRPr lang="es-ES" i="1" dirty="0"/>
          </a:p>
          <a:p>
            <a:pPr marL="0" indent="0">
              <a:buNone/>
            </a:pPr>
            <a:r>
              <a:rPr lang="es-ES" dirty="0"/>
              <a:t>Luego, useEffect hará que el Callback sea ejecutado cada vez que pase una de estas 2 cosas</a:t>
            </a:r>
            <a:br>
              <a:rPr lang="es-ES" dirty="0"/>
            </a:br>
            <a:endParaRPr lang="es-ES" dirty="0"/>
          </a:p>
          <a:p>
            <a:pPr lvl="1">
              <a:buFont typeface="Wingdings" panose="05000000000000000000" pitchFamily="2" charset="2"/>
              <a:buChar char="q"/>
            </a:pPr>
            <a:r>
              <a:rPr lang="es-ES" dirty="0"/>
              <a:t>Cuando el componente </a:t>
            </a:r>
            <a:r>
              <a:rPr lang="es-ES" b="1" dirty="0"/>
              <a:t>carga por primera vez </a:t>
            </a:r>
            <a:r>
              <a:rPr lang="es-ES" dirty="0"/>
              <a:t>→ Se ejecuta el Callback</a:t>
            </a:r>
            <a:endParaRPr lang="es-AR" dirty="0"/>
          </a:p>
          <a:p>
            <a:pPr lvl="1">
              <a:buFont typeface="Wingdings" panose="05000000000000000000" pitchFamily="2" charset="2"/>
              <a:buChar char="q"/>
            </a:pPr>
            <a:r>
              <a:rPr lang="es-AR" dirty="0"/>
              <a:t>Cuando el valor de una variable en el </a:t>
            </a:r>
            <a:r>
              <a:rPr lang="es-AR" b="1" dirty="0"/>
              <a:t>array de dependencias cambia</a:t>
            </a:r>
            <a:r>
              <a:rPr lang="es-AR" dirty="0"/>
              <a:t> </a:t>
            </a:r>
            <a:r>
              <a:rPr lang="es-ES" dirty="0"/>
              <a:t>→ Se ejecuta el Callback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2700874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9233D89-7A63-4771-858D-C4512F7E3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useEffect</a:t>
            </a:r>
            <a:endParaRPr lang="es-AR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30D89F4-3530-AD2D-DF05-DE527A1684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2019103"/>
            <a:ext cx="4029637" cy="14098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B0835D72-43F3-E46E-96BD-654699BF0B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6057" y="2019103"/>
            <a:ext cx="4963218" cy="18100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D90CFE9F-0822-87EF-987C-A07A749B16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280" y="4254076"/>
            <a:ext cx="6144482" cy="13241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863467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D863D8-821A-257C-A796-C4AA46235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Importante</a:t>
            </a:r>
            <a:endParaRPr lang="es-AR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FA127DD-2E8E-3686-63FC-322BB530C7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Si nosotros queremos que se ejecute una función o un Callback </a:t>
            </a:r>
            <a:r>
              <a:rPr lang="es-ES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una sola vez, hacemos que nuestro array de dependencias esté vacío</a:t>
            </a:r>
            <a:r>
              <a:rPr lang="es-ES" dirty="0"/>
              <a:t> </a:t>
            </a:r>
            <a:endParaRPr lang="es-AR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C46C2A5-E67B-3573-F295-3C46CC052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101" y="2979683"/>
            <a:ext cx="5715798" cy="19433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774396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311973C2-EB8B-452A-A698-4A252FD3AE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10162E77-11AD-44A7-84EC-40C59EEFBD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0C66935-44BD-F39F-6F3D-BAEA1D1D1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1601" y="634946"/>
            <a:ext cx="6368142" cy="1450757"/>
          </a:xfrm>
        </p:spPr>
        <p:txBody>
          <a:bodyPr>
            <a:normAutofit/>
          </a:bodyPr>
          <a:lstStyle/>
          <a:p>
            <a:r>
              <a:rPr lang="es-ES" dirty="0"/>
              <a:t>¿A qué nos referimos con un Hook?</a:t>
            </a:r>
            <a:endParaRPr lang="es-AR" dirty="0"/>
          </a:p>
        </p:txBody>
      </p:sp>
      <p:pic>
        <p:nvPicPr>
          <p:cNvPr id="11" name="Imagen 10" descr="Icono&#10;&#10;El contenido generado por IA puede ser incorrecto.">
            <a:extLst>
              <a:ext uri="{FF2B5EF4-FFF2-40B4-BE49-F238E27FC236}">
                <a16:creationId xmlns:a16="http://schemas.microsoft.com/office/drawing/2014/main" id="{38487208-FED7-96D3-5005-1D27854624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38" r="32989" b="1"/>
          <a:stretch>
            <a:fillRect/>
          </a:stretch>
        </p:blipFill>
        <p:spPr>
          <a:xfrm>
            <a:off x="20" y="-12128"/>
            <a:ext cx="4654276" cy="6870127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AB158E9-1B40-4CD6-95F0-95CA11DF7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87617" y="2085703"/>
            <a:ext cx="6170686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CCF36C5-B715-3A3D-BFC7-4C420CA1FB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1601" y="2198914"/>
            <a:ext cx="6368142" cy="3670180"/>
          </a:xfrm>
        </p:spPr>
        <p:txBody>
          <a:bodyPr>
            <a:normAutofit/>
          </a:bodyPr>
          <a:lstStyle/>
          <a:p>
            <a:r>
              <a:rPr lang="es-ES" dirty="0"/>
              <a:t>Un hook en React es una </a:t>
            </a:r>
            <a:r>
              <a:rPr lang="es-ES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función especial</a:t>
            </a:r>
            <a:r>
              <a:rPr lang="es-E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ES" dirty="0"/>
              <a:t>que te permite “engancharte” (</a:t>
            </a:r>
            <a:r>
              <a:rPr lang="es-ES" i="1" dirty="0" err="1"/>
              <a:t>to</a:t>
            </a:r>
            <a:r>
              <a:rPr lang="es-ES" i="1" dirty="0"/>
              <a:t> hook </a:t>
            </a:r>
            <a:r>
              <a:rPr lang="es-ES" i="1" dirty="0" err="1"/>
              <a:t>into</a:t>
            </a:r>
            <a:r>
              <a:rPr lang="es-ES" dirty="0"/>
              <a:t>) a las características internas de React, como puede ser su </a:t>
            </a:r>
            <a:r>
              <a:rPr lang="es-ES" i="1" dirty="0"/>
              <a:t>estado</a:t>
            </a:r>
            <a:r>
              <a:rPr lang="es-ES" dirty="0"/>
              <a:t> o su ciclo de vida.</a:t>
            </a:r>
          </a:p>
          <a:p>
            <a:r>
              <a:rPr lang="es-ES" dirty="0"/>
              <a:t>Los </a:t>
            </a:r>
            <a:r>
              <a:rPr lang="es-ES" dirty="0" err="1"/>
              <a:t>hooks</a:t>
            </a:r>
            <a:r>
              <a:rPr lang="es-ES" dirty="0"/>
              <a:t> useState y useEffect, ambos se deben importar desde react.</a:t>
            </a:r>
          </a:p>
          <a:p>
            <a:pPr marL="0" indent="0">
              <a:buNone/>
            </a:pPr>
            <a:endParaRPr lang="es-AR" dirty="0"/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B554D22F-6F8D-80EE-674C-65C1BB3200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8800" y="4124508"/>
            <a:ext cx="5153744" cy="64779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6161564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33BF9DD-8A45-4EEE-B231-0A14D322E5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256C65F-EEB6-3404-8C03-C39D7109D2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4771" y="634946"/>
            <a:ext cx="6574972" cy="1450757"/>
          </a:xfrm>
        </p:spPr>
        <p:txBody>
          <a:bodyPr>
            <a:normAutofit/>
          </a:bodyPr>
          <a:lstStyle/>
          <a:p>
            <a:r>
              <a:rPr lang="es-ES" dirty="0"/>
              <a:t>Estado de un componente</a:t>
            </a:r>
            <a:endParaRPr lang="es-AR" dirty="0"/>
          </a:p>
        </p:txBody>
      </p:sp>
      <p:pic>
        <p:nvPicPr>
          <p:cNvPr id="7" name="Graphic 6" descr="Brain in head">
            <a:extLst>
              <a:ext uri="{FF2B5EF4-FFF2-40B4-BE49-F238E27FC236}">
                <a16:creationId xmlns:a16="http://schemas.microsoft.com/office/drawing/2014/main" id="{BA1F201F-5A02-CEDD-C309-D3CFAAC6CA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3999" y="1296626"/>
            <a:ext cx="4001315" cy="4001315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020DCC9-F851-4562-BB20-1AB3C51BF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74770" y="2086188"/>
            <a:ext cx="608976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02E58D3-06B7-0770-1B5D-E12FDDC4E4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4769" y="2198914"/>
            <a:ext cx="6574973" cy="3670180"/>
          </a:xfrm>
        </p:spPr>
        <p:txBody>
          <a:bodyPr>
            <a:normAutofit/>
          </a:bodyPr>
          <a:lstStyle/>
          <a:p>
            <a:r>
              <a:rPr lang="es-ES" dirty="0"/>
              <a:t>En react, se le llama estado a </a:t>
            </a:r>
            <a:r>
              <a:rPr lang="es-ES" b="1" dirty="0"/>
              <a:t>toda</a:t>
            </a:r>
            <a:r>
              <a:rPr lang="es-ES" dirty="0"/>
              <a:t> aquella información que </a:t>
            </a:r>
            <a:r>
              <a:rPr lang="es-ES" b="1" dirty="0"/>
              <a:t>guarde</a:t>
            </a:r>
            <a:r>
              <a:rPr lang="es-ES" dirty="0"/>
              <a:t> un componente y que </a:t>
            </a:r>
            <a:r>
              <a:rPr lang="es-ES" b="1" u="sng" dirty="0"/>
              <a:t>pueda cambiar con el tiempo</a:t>
            </a:r>
            <a:r>
              <a:rPr lang="es-ES" dirty="0"/>
              <a:t>.</a:t>
            </a:r>
          </a:p>
          <a:p>
            <a:r>
              <a:rPr lang="es-ES" dirty="0"/>
              <a:t>React usa los estados del componente para decidir qué es lo que se va a mostrar en pantalla, por lo que, </a:t>
            </a:r>
            <a:r>
              <a:rPr lang="es-ES" b="1" u="sng" dirty="0"/>
              <a:t>si cambia el estado, el componente se volverá a renderizar</a:t>
            </a:r>
            <a:r>
              <a:rPr lang="es-ES" dirty="0"/>
              <a:t> (refrescar).</a:t>
            </a:r>
          </a:p>
          <a:p>
            <a:r>
              <a:rPr lang="es-AR" dirty="0"/>
              <a:t>Cabe destacar que, si se refresca un componente, también se refrescarán sus hijos.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5FBCAC9-BD8B-4F3B-AD74-EF37D4211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AR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556C5A8-AD7E-4CE7-87BE-9EA3B5E17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AR"/>
          </a:p>
        </p:txBody>
      </p:sp>
      <p:pic>
        <p:nvPicPr>
          <p:cNvPr id="2054" name="Picture 6" descr="Free Arrows Refresh SVG, PNG Icon, Symbol. Download Image.">
            <a:extLst>
              <a:ext uri="{FF2B5EF4-FFF2-40B4-BE49-F238E27FC236}">
                <a16:creationId xmlns:a16="http://schemas.microsoft.com/office/drawing/2014/main" id="{650F56A2-5E0E-C37A-6106-516BB7F269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283515">
            <a:off x="17704" y="774974"/>
            <a:ext cx="2219516" cy="2219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26856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E29495C-EA7E-911A-7259-43D608A60B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Variables de estado</a:t>
            </a:r>
            <a:endParaRPr lang="es-AR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2DE0068-B3C5-7801-BEAF-774A016C2C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/>
              <a:t>En JS, si simulamos una “recarga” de un componente refrescando de la ventana de la consola, vemos que las variables que definimos antes de recargar no persistirán.</a:t>
            </a:r>
          </a:p>
          <a:p>
            <a:r>
              <a:rPr lang="es-ES"/>
              <a:t>Una variable de estado es </a:t>
            </a:r>
            <a:r>
              <a:rPr lang="es-ES" b="1"/>
              <a:t>un tipo de variable que persiste entre recargas de componentes</a:t>
            </a:r>
            <a:r>
              <a:rPr lang="es-ES"/>
              <a:t>, ya que se podrá seguir leyendo y modificando sin importar la cantidad de re-renderizados.</a:t>
            </a:r>
          </a:p>
          <a:p>
            <a:r>
              <a:rPr lang="es-ES"/>
              <a:t>Podemos decir que el </a:t>
            </a:r>
            <a:r>
              <a:rPr lang="es-ES" b="1"/>
              <a:t>estado de un componente es el conjunto de sus variables de estado</a:t>
            </a:r>
            <a:r>
              <a:rPr lang="es-ES"/>
              <a:t>.</a:t>
            </a:r>
          </a:p>
          <a:p>
            <a:endParaRPr lang="es-AR"/>
          </a:p>
          <a:p>
            <a:endParaRPr lang="es-AR"/>
          </a:p>
          <a:p>
            <a:r>
              <a:rPr lang="es-ES"/>
              <a:t>Si queremos que nuestros componentes tengan variables dinámicas, es decir</a:t>
            </a:r>
            <a:br>
              <a:rPr lang="es-ES"/>
            </a:br>
            <a:r>
              <a:rPr lang="es-ES"/>
              <a:t>que cambien a lo largo del tiempo </a:t>
            </a:r>
            <a:r>
              <a:rPr lang="es-ES" b="1" u="sng"/>
              <a:t>debemos usar variables de estado</a:t>
            </a:r>
            <a:r>
              <a:rPr lang="es-ES"/>
              <a:t>.</a:t>
            </a:r>
            <a:endParaRPr lang="es-ES" dirty="0"/>
          </a:p>
        </p:txBody>
      </p:sp>
      <p:pic>
        <p:nvPicPr>
          <p:cNvPr id="3074" name="Picture 2" descr="Refresh Page - Free arrows icons">
            <a:extLst>
              <a:ext uri="{FF2B5EF4-FFF2-40B4-BE49-F238E27FC236}">
                <a16:creationId xmlns:a16="http://schemas.microsoft.com/office/drawing/2014/main" id="{98E2C87D-702E-3CB4-F327-A2A23CC4C7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9347" y="3857414"/>
            <a:ext cx="2149510" cy="2149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51108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A55E82-C73E-790D-6B40-0E66E23B7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Hook useState</a:t>
            </a:r>
            <a:endParaRPr lang="es-AR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5E23491-E9D4-E05D-B6BA-9405C7B005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i="1" dirty="0"/>
              <a:t>useState</a:t>
            </a:r>
            <a:r>
              <a:rPr lang="es-ES" dirty="0"/>
              <a:t> es el hook que permite </a:t>
            </a:r>
            <a:r>
              <a:rPr lang="es-ES" b="1" dirty="0"/>
              <a:t>crear una variable de estado</a:t>
            </a:r>
            <a:r>
              <a:rPr lang="es-ES" dirty="0"/>
              <a:t> en un componente. </a:t>
            </a:r>
            <a:br>
              <a:rPr lang="es-ES" dirty="0"/>
            </a:br>
            <a:r>
              <a:rPr lang="es-ES" i="1" dirty="0"/>
              <a:t>(Usar el estado)</a:t>
            </a:r>
          </a:p>
          <a:p>
            <a:r>
              <a:rPr lang="es-AR" dirty="0"/>
              <a:t>Es una función que nos devuelve un array que contiene la </a:t>
            </a:r>
            <a:r>
              <a:rPr lang="es-AR" b="1" dirty="0"/>
              <a:t>variable de estado</a:t>
            </a:r>
            <a:r>
              <a:rPr lang="es-AR" dirty="0"/>
              <a:t> y su </a:t>
            </a:r>
            <a:r>
              <a:rPr lang="es-AR" b="1" dirty="0"/>
              <a:t>función setter asociada</a:t>
            </a:r>
            <a:r>
              <a:rPr lang="es-AR" dirty="0"/>
              <a:t>.</a:t>
            </a:r>
          </a:p>
          <a:p>
            <a:r>
              <a:rPr lang="es-AR" dirty="0"/>
              <a:t>El parámetro que recibe la función useState es el </a:t>
            </a:r>
            <a:r>
              <a:rPr lang="es-AR" b="1" dirty="0"/>
              <a:t>valor inicial</a:t>
            </a:r>
            <a:r>
              <a:rPr lang="es-AR" dirty="0"/>
              <a:t> de la variable de estado.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9918B58-7FC1-AC24-2045-DBD594E4E3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3857414"/>
            <a:ext cx="5401429" cy="22482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453990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4ED7761-AAFE-F131-6B28-52BD7BA7D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¿Setter?</a:t>
            </a:r>
            <a:endParaRPr lang="es-AR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6DCE761-E70D-3A52-5EFB-BAB2DBE526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El setter, </a:t>
            </a:r>
            <a:r>
              <a:rPr lang="es-ES" i="1" dirty="0"/>
              <a:t>por convención llamado </a:t>
            </a:r>
            <a:r>
              <a:rPr lang="es-ES" i="1" dirty="0" err="1"/>
              <a:t>set“Algo</a:t>
            </a:r>
            <a:r>
              <a:rPr lang="es-ES" i="1" dirty="0"/>
              <a:t>”, </a:t>
            </a:r>
            <a:r>
              <a:rPr lang="es-ES" dirty="0"/>
              <a:t>es la </a:t>
            </a:r>
            <a:r>
              <a:rPr lang="es-ES" b="1" dirty="0"/>
              <a:t>función que nos permite cambiar el valor dentro de la variable de estado</a:t>
            </a:r>
            <a:r>
              <a:rPr lang="es-ES" dirty="0"/>
              <a:t>, ya que el operador de asignación </a:t>
            </a:r>
            <a:r>
              <a:rPr lang="es-ES" i="1" dirty="0"/>
              <a:t>“=”</a:t>
            </a:r>
            <a:r>
              <a:rPr lang="es-ES" dirty="0"/>
              <a:t> no nos sirve con ellas.</a:t>
            </a:r>
          </a:p>
          <a:p>
            <a:r>
              <a:rPr lang="es-ES" b="1" u="sng" dirty="0"/>
              <a:t>Siempre que queramos actualizar el valor de la variable de estado, usamos su setter</a:t>
            </a:r>
            <a:r>
              <a:rPr lang="es-ES" dirty="0"/>
              <a:t>.</a:t>
            </a:r>
            <a:endParaRPr lang="es-AR" b="1" u="sng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0AC65FE-C905-7D26-36C0-7A025E849D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3428999"/>
            <a:ext cx="4887007" cy="15432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3CC61044-CA56-A63E-122D-5A693621B4F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5814"/>
          <a:stretch>
            <a:fillRect/>
          </a:stretch>
        </p:blipFill>
        <p:spPr>
          <a:xfrm>
            <a:off x="6207715" y="3428998"/>
            <a:ext cx="5068007" cy="15432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992676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25C8D2C1-DA83-420D-9635-D52CE066B5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AR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34F74C9-6A0B-409E-AD1C-45B58BE91B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AR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5486A9D-1265-4B57-91E6-68E666B97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A9286AD2-18A9-4868-A4E3-7A2097A20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1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76AEED9-E619-535E-8762-AF9E2F2447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9754" y="639097"/>
            <a:ext cx="6253317" cy="36860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 err="1"/>
              <a:t>Eventos</a:t>
            </a:r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2DC39D6-D7DA-85EB-C0FC-4171EE5275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89753" y="4455621"/>
            <a:ext cx="6269347" cy="1238616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Asociar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un callback a la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condición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de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que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suceda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algo</a:t>
            </a:r>
          </a:p>
        </p:txBody>
      </p:sp>
      <p:pic>
        <p:nvPicPr>
          <p:cNvPr id="5" name="Picture 4" descr="Interruptor de luces en muro verde">
            <a:extLst>
              <a:ext uri="{FF2B5EF4-FFF2-40B4-BE49-F238E27FC236}">
                <a16:creationId xmlns:a16="http://schemas.microsoft.com/office/drawing/2014/main" id="{3E852AB2-6868-472D-DC7A-B3E06BB57FC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3626" r="1258" b="-1"/>
          <a:stretch>
            <a:fillRect/>
          </a:stretch>
        </p:blipFill>
        <p:spPr>
          <a:xfrm>
            <a:off x="-1" y="10"/>
            <a:ext cx="4635315" cy="6857989"/>
          </a:xfrm>
          <a:prstGeom prst="rect">
            <a:avLst/>
          </a:prstGeom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7A7CD63-7EC3-44F3-95D0-595C4019F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47071" y="4343400"/>
            <a:ext cx="5636107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3658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06" name="Rectangle 4105">
            <a:extLst>
              <a:ext uri="{FF2B5EF4-FFF2-40B4-BE49-F238E27FC236}">
                <a16:creationId xmlns:a16="http://schemas.microsoft.com/office/drawing/2014/main" id="{311973C2-EB8B-452A-A698-4A252FD3AE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108" name="Rectangle 4107">
            <a:extLst>
              <a:ext uri="{FF2B5EF4-FFF2-40B4-BE49-F238E27FC236}">
                <a16:creationId xmlns:a16="http://schemas.microsoft.com/office/drawing/2014/main" id="{10162E77-11AD-44A7-84EC-40C59EEFBD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EAA1F91-8893-2CF3-5495-B695A455E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1601" y="634946"/>
            <a:ext cx="6368142" cy="1450757"/>
          </a:xfrm>
        </p:spPr>
        <p:txBody>
          <a:bodyPr>
            <a:normAutofit/>
          </a:bodyPr>
          <a:lstStyle/>
          <a:p>
            <a:r>
              <a:rPr lang="es-ES" dirty="0"/>
              <a:t>¿Qué es un evento?</a:t>
            </a:r>
            <a:endParaRPr lang="es-AR" dirty="0"/>
          </a:p>
        </p:txBody>
      </p:sp>
      <p:pic>
        <p:nvPicPr>
          <p:cNvPr id="4101" name="Picture 5" descr="Expert Wired &amp; Wireless Doorbell Installation | Lippolis">
            <a:extLst>
              <a:ext uri="{FF2B5EF4-FFF2-40B4-BE49-F238E27FC236}">
                <a16:creationId xmlns:a16="http://schemas.microsoft.com/office/drawing/2014/main" id="{8825FDD6-8049-F109-F19D-B06C1A1C96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40" r="22411" b="1"/>
          <a:stretch>
            <a:fillRect/>
          </a:stretch>
        </p:blipFill>
        <p:spPr bwMode="auto">
          <a:xfrm>
            <a:off x="20" y="-12128"/>
            <a:ext cx="4654276" cy="6870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110" name="Straight Connector 4109">
            <a:extLst>
              <a:ext uri="{FF2B5EF4-FFF2-40B4-BE49-F238E27FC236}">
                <a16:creationId xmlns:a16="http://schemas.microsoft.com/office/drawing/2014/main" id="{5AB158E9-1B40-4CD6-95F0-95CA11DF7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87617" y="2085703"/>
            <a:ext cx="6170686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44B6DE8-5FA1-5C94-E3C4-FC342FBB0C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1601" y="2198914"/>
            <a:ext cx="6368142" cy="3670180"/>
          </a:xfrm>
        </p:spPr>
        <p:txBody>
          <a:bodyPr>
            <a:normAutofit/>
          </a:bodyPr>
          <a:lstStyle/>
          <a:p>
            <a:r>
              <a:rPr lang="es-ES" dirty="0"/>
              <a:t>Un efecto es una </a:t>
            </a:r>
            <a:r>
              <a:rPr lang="es-ES" b="1" i="1" dirty="0"/>
              <a:t>acción</a:t>
            </a:r>
            <a:r>
              <a:rPr lang="es-ES" dirty="0"/>
              <a:t> que ocurre como </a:t>
            </a:r>
            <a:r>
              <a:rPr lang="es-ES" b="1" i="1" dirty="0"/>
              <a:t>consecuencia de que algo suceda</a:t>
            </a:r>
            <a:r>
              <a:rPr lang="es-ES" dirty="0"/>
              <a:t> en nuestro componente. </a:t>
            </a:r>
          </a:p>
          <a:p>
            <a:r>
              <a:rPr lang="es-ES" dirty="0"/>
              <a:t>Se puede imaginar como </a:t>
            </a:r>
            <a:r>
              <a:rPr lang="es-ES" i="1" dirty="0"/>
              <a:t>“Cuando se aprieta el botón, suena el timbre”</a:t>
            </a:r>
            <a:r>
              <a:rPr lang="es-ES" dirty="0"/>
              <a:t>.</a:t>
            </a:r>
          </a:p>
          <a:p>
            <a:r>
              <a:rPr lang="es-ES" dirty="0"/>
              <a:t>El evento detectado en este caso sería la presión del botón, mientras que la acción que se toma en consecuencia es el sonido del timbre.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13875193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5B3BCD-0795-72B2-3302-562F245B8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Event</a:t>
            </a:r>
            <a:r>
              <a:rPr lang="es-ES" dirty="0"/>
              <a:t> </a:t>
            </a:r>
            <a:r>
              <a:rPr lang="es-ES" dirty="0" err="1"/>
              <a:t>Handlers</a:t>
            </a:r>
            <a:endParaRPr lang="es-AR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8AA4A7D-AC0B-F92F-551E-2E37E8FE15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También llamados Props de evento. Consisten en Props especiales que puede usar cualquier etiqueta o componente en react para </a:t>
            </a:r>
            <a:r>
              <a:rPr lang="es-ES" b="1" dirty="0"/>
              <a:t>asociar </a:t>
            </a:r>
            <a:r>
              <a:rPr lang="es-ES" b="1" dirty="0" err="1"/>
              <a:t>callbacks</a:t>
            </a:r>
            <a:r>
              <a:rPr lang="es-ES" b="1" dirty="0"/>
              <a:t> a ciertas acciones</a:t>
            </a:r>
            <a:r>
              <a:rPr lang="es-ES" dirty="0"/>
              <a:t>.</a:t>
            </a:r>
          </a:p>
          <a:p>
            <a:r>
              <a:rPr lang="es-ES" dirty="0"/>
              <a:t>Por convención, los </a:t>
            </a:r>
            <a:r>
              <a:rPr lang="es-ES" dirty="0" err="1"/>
              <a:t>callbacks</a:t>
            </a:r>
            <a:r>
              <a:rPr lang="es-ES" dirty="0"/>
              <a:t> asociados a estos Props se suelen llamar </a:t>
            </a:r>
            <a:r>
              <a:rPr lang="es-ES" dirty="0" err="1"/>
              <a:t>handlers</a:t>
            </a:r>
            <a:r>
              <a:rPr lang="es-ES" dirty="0"/>
              <a:t>.</a:t>
            </a:r>
          </a:p>
          <a:p>
            <a:r>
              <a:rPr lang="es-ES" dirty="0"/>
              <a:t>Los más comunes incluyen: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s-ES" dirty="0"/>
              <a:t>onClick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s-ES" dirty="0" err="1"/>
              <a:t>onChange</a:t>
            </a:r>
            <a:endParaRPr lang="es-ES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s-ES" dirty="0" err="1"/>
              <a:t>onHover</a:t>
            </a:r>
            <a:endParaRPr lang="es-AR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6A490E3-5297-9082-590A-F27AA9F20A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4466" y="3220340"/>
            <a:ext cx="5772354" cy="26487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30556802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ción">
  <a:themeElements>
    <a:clrScheme name="Retrospección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ció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ción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8733208C828A0409B88C3F13BDC33A0" ma:contentTypeVersion="5" ma:contentTypeDescription="Create a new document." ma:contentTypeScope="" ma:versionID="38bba1c15ad1922f57f93ef3781fa1d7">
  <xsd:schema xmlns:xsd="http://www.w3.org/2001/XMLSchema" xmlns:xs="http://www.w3.org/2001/XMLSchema" xmlns:p="http://schemas.microsoft.com/office/2006/metadata/properties" xmlns:ns3="0c3b2162-9bab-4fc9-97d6-f987dde52638" targetNamespace="http://schemas.microsoft.com/office/2006/metadata/properties" ma:root="true" ma:fieldsID="7356a0eae53ee752f8d7b954607a8c38" ns3:_="">
    <xsd:import namespace="0c3b2162-9bab-4fc9-97d6-f987dde52638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c3b2162-9bab-4fc9-97d6-f987dde5263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39F083BA-E653-4C00-8D0E-5F3F03E8B2F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c3b2162-9bab-4fc9-97d6-f987dde5263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11D40EC-26FF-4EA4-917D-4466A78DD51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BE56943-2891-4DC6-A660-942D6DC3FFD0}">
  <ds:schemaRefs>
    <ds:schemaRef ds:uri="http://schemas.microsoft.com/office/2006/metadata/properties"/>
    <ds:schemaRef ds:uri="http://schemas.microsoft.com/office/2006/documentManagement/types"/>
    <ds:schemaRef ds:uri="http://purl.org/dc/elements/1.1/"/>
    <ds:schemaRef ds:uri="http://schemas.openxmlformats.org/package/2006/metadata/core-properties"/>
    <ds:schemaRef ds:uri="http://www.w3.org/XML/1998/namespace"/>
    <ds:schemaRef ds:uri="http://purl.org/dc/terms/"/>
    <ds:schemaRef ds:uri="http://schemas.microsoft.com/office/infopath/2007/PartnerControls"/>
    <ds:schemaRef ds:uri="http://purl.org/dc/dcmitype/"/>
    <ds:schemaRef ds:uri="0c3b2162-9bab-4fc9-97d6-f987dde52638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733</TotalTime>
  <Words>678</Words>
  <Application>Microsoft Office PowerPoint</Application>
  <PresentationFormat>Panorámica</PresentationFormat>
  <Paragraphs>53</Paragraphs>
  <Slides>14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Wingdings</vt:lpstr>
      <vt:lpstr>Retrospección</vt:lpstr>
      <vt:lpstr>Hooks de React</vt:lpstr>
      <vt:lpstr>¿A qué nos referimos con un Hook?</vt:lpstr>
      <vt:lpstr>Estado de un componente</vt:lpstr>
      <vt:lpstr>Variables de estado</vt:lpstr>
      <vt:lpstr>Hook useState</vt:lpstr>
      <vt:lpstr>¿Setter?</vt:lpstr>
      <vt:lpstr>Eventos</vt:lpstr>
      <vt:lpstr>¿Qué es un evento?</vt:lpstr>
      <vt:lpstr>Event Handlers</vt:lpstr>
      <vt:lpstr>Parámetros del Handler</vt:lpstr>
      <vt:lpstr>useEffect</vt:lpstr>
      <vt:lpstr>¿Qué es el useEffect?</vt:lpstr>
      <vt:lpstr>useEffect</vt:lpstr>
      <vt:lpstr>Importante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Matias Zuran</dc:creator>
  <cp:lastModifiedBy>Matias Zuran</cp:lastModifiedBy>
  <cp:revision>2</cp:revision>
  <dcterms:created xsi:type="dcterms:W3CDTF">2025-11-13T21:50:42Z</dcterms:created>
  <dcterms:modified xsi:type="dcterms:W3CDTF">2025-11-14T10:04:10Z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0x010100C8733208C828A0409B88C3F13BDC33A0</vt:lpwstr>
  </property>
</Properties>
</file>